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3" r:id="rId8"/>
    <p:sldId id="265" r:id="rId9"/>
    <p:sldId id="260" r:id="rId10"/>
    <p:sldId id="266" r:id="rId11"/>
    <p:sldId id="272" r:id="rId12"/>
    <p:sldId id="267" r:id="rId13"/>
    <p:sldId id="261" r:id="rId14"/>
    <p:sldId id="268" r:id="rId15"/>
    <p:sldId id="269" r:id="rId16"/>
    <p:sldId id="270" r:id="rId17"/>
    <p:sldId id="271" r:id="rId18"/>
  </p:sldIdLst>
  <p:sldSz cx="12192000" cy="6858000"/>
  <p:notesSz cx="6858000" cy="9144000"/>
  <p:embeddedFontLst>
    <p:embeddedFont>
      <p:font typeface="08서울남산체 EB" panose="02020603020101020101" pitchFamily="18" charset="-127"/>
      <p:regular r:id="rId19"/>
    </p:embeddedFont>
    <p:embeddedFont>
      <p:font typeface="Cambria Math" panose="02040503050406030204" pitchFamily="18" charset="0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Arial Unicode MS" panose="020B0604020202020204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24" autoAdjust="0"/>
  </p:normalViewPr>
  <p:slideViewPr>
    <p:cSldViewPr snapToGrid="0">
      <p:cViewPr varScale="1">
        <p:scale>
          <a:sx n="69" d="100"/>
          <a:sy n="69" d="100"/>
        </p:scale>
        <p:origin x="-76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08000" cy="108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75FF-925A-470C-9BD3-C7E6D74DC834}" type="datetimeFigureOut">
              <a:rPr lang="ko-KR" altLang="en-US" smtClean="0"/>
              <a:t>2014-06-14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90423-BCDC-471E-A0CE-C6661DD02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609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75FF-925A-470C-9BD3-C7E6D74DC834}" type="datetimeFigureOut">
              <a:rPr lang="ko-KR" altLang="en-US" smtClean="0"/>
              <a:t>2014-06-14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90423-BCDC-471E-A0CE-C6661DD02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8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75FF-925A-470C-9BD3-C7E6D74DC834}" type="datetimeFigureOut">
              <a:rPr lang="ko-KR" altLang="en-US" smtClean="0"/>
              <a:t>2014-06-14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90423-BCDC-471E-A0CE-C6661DD02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5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75FF-925A-470C-9BD3-C7E6D74DC834}" type="datetimeFigureOut">
              <a:rPr lang="ko-KR" altLang="en-US" smtClean="0"/>
              <a:t>2014-06-14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90423-BCDC-471E-A0CE-C6661DD02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67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75FF-925A-470C-9BD3-C7E6D74DC834}" type="datetimeFigureOut">
              <a:rPr lang="ko-KR" altLang="en-US" smtClean="0"/>
              <a:t>2014-06-14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90423-BCDC-471E-A0CE-C6661DD02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56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75FF-925A-470C-9BD3-C7E6D74DC834}" type="datetimeFigureOut">
              <a:rPr lang="ko-KR" altLang="en-US" smtClean="0"/>
              <a:t>2014-06-14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90423-BCDC-471E-A0CE-C6661DD02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3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75FF-925A-470C-9BD3-C7E6D74DC834}" type="datetimeFigureOut">
              <a:rPr lang="ko-KR" altLang="en-US" smtClean="0"/>
              <a:t>2014-06-14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90423-BCDC-471E-A0CE-C6661DD02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242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75FF-925A-470C-9BD3-C7E6D74DC834}" type="datetimeFigureOut">
              <a:rPr lang="ko-KR" altLang="en-US" smtClean="0"/>
              <a:t>2014-06-14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90423-BCDC-471E-A0CE-C6661DD02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07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75FF-925A-470C-9BD3-C7E6D74DC834}" type="datetimeFigureOut">
              <a:rPr lang="ko-KR" altLang="en-US" smtClean="0"/>
              <a:t>2014-06-14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90423-BCDC-471E-A0CE-C6661DD02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128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75FF-925A-470C-9BD3-C7E6D74DC834}" type="datetimeFigureOut">
              <a:rPr lang="ko-KR" altLang="en-US" smtClean="0"/>
              <a:t>2014-06-14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90423-BCDC-471E-A0CE-C6661DD02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70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75FF-925A-470C-9BD3-C7E6D74DC834}" type="datetimeFigureOut">
              <a:rPr lang="ko-KR" altLang="en-US" smtClean="0"/>
              <a:t>2014-06-14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90423-BCDC-471E-A0CE-C6661DD02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47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B75FF-925A-470C-9BD3-C7E6D74DC834}" type="datetimeFigureOut">
              <a:rPr lang="ko-KR" altLang="en-US" smtClean="0"/>
              <a:t>2014-06-14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90423-BCDC-471E-A0CE-C6661DD02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51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436533" y="3642587"/>
            <a:ext cx="672331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15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NewShare</a:t>
            </a:r>
            <a:endParaRPr lang="ko-KR" altLang="en-US" sz="115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829992" y="5085472"/>
            <a:ext cx="13997354" cy="23774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952755" y="4782067"/>
            <a:ext cx="370005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8800" b="1" spc="50" dirty="0" smtClean="0">
                <a:ln w="9525" cmpd="sng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</a:t>
            </a:r>
            <a:r>
              <a:rPr lang="en-US" altLang="ko-KR" sz="8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ER</a:t>
            </a:r>
            <a:endParaRPr lang="en-US" altLang="ko-KR" sz="8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포인트가 5개인 별 12"/>
          <p:cNvSpPr/>
          <p:nvPr/>
        </p:nvSpPr>
        <p:spPr>
          <a:xfrm>
            <a:off x="-759656" y="546194"/>
            <a:ext cx="759656" cy="773722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807156" y="5808040"/>
            <a:ext cx="28456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spc="50" dirty="0" smtClean="0">
                <a:ln w="9525" cmpd="sng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2014.06.14</a:t>
            </a:r>
            <a:endParaRPr lang="en-US" altLang="ko-KR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61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7 0.01366 L 0.23242 0.08495 C 0.30117 0.1081 0.36146 0.14051 0.43789 0.19722 C 0.52435 0.26343 0.58919 0.32755 0.63372 0.38704 L 0.84167 0.66551 " pathEditMode="relative" rAng="1218000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2" y="2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-1371300" y="1351722"/>
            <a:ext cx="7739269" cy="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3416" y="385130"/>
            <a:ext cx="34676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사용 </a:t>
            </a:r>
            <a:r>
              <a:rPr lang="ko-KR" altLang="en-US" sz="6600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기술</a:t>
            </a:r>
            <a:endParaRPr lang="ko-KR" altLang="en-US" sz="6600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130252" y="4949651"/>
            <a:ext cx="23393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Javax.mail</a:t>
            </a:r>
            <a:r>
              <a:rPr lang="en-US" altLang="ko-KR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1.4.6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99746" y="2312324"/>
            <a:ext cx="169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Tomcat 6.0</a:t>
            </a:r>
            <a:endParaRPr lang="ko-KR" altLang="en-US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6" y="1671553"/>
            <a:ext cx="2743200" cy="15004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6" y="1743175"/>
            <a:ext cx="1905000" cy="12668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60" y="3021717"/>
            <a:ext cx="3433481" cy="171674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68557" y="3436342"/>
            <a:ext cx="2390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jQuery 1.10</a:t>
            </a:r>
          </a:p>
          <a:p>
            <a:r>
              <a:rPr lang="en-US" altLang="ko-KR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jQuery UI 1.10.4</a:t>
            </a:r>
            <a:endParaRPr lang="ko-KR" altLang="en-US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870271" y="3384873"/>
            <a:ext cx="828000" cy="828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rot="1180523">
            <a:off x="6946789" y="3219769"/>
            <a:ext cx="781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 smtClean="0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J</a:t>
            </a:r>
            <a:endParaRPr lang="ko-KR" altLang="en-US" sz="7200" b="1" dirty="0">
              <a:solidFill>
                <a:schemeClr val="bg1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88320" y="3597036"/>
            <a:ext cx="169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Jsoup</a:t>
            </a:r>
            <a:r>
              <a:rPr lang="en-US" altLang="ko-KR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1.7.3</a:t>
            </a:r>
            <a:endParaRPr lang="ko-KR" altLang="en-US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6682" y="4775178"/>
            <a:ext cx="1614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Json</a:t>
            </a:r>
            <a:r>
              <a:rPr lang="en-US" altLang="ko-KR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2.4</a:t>
            </a:r>
          </a:p>
          <a:p>
            <a:pPr algn="ctr"/>
            <a:r>
              <a:rPr lang="en-US" altLang="ko-KR" sz="2400" dirty="0" err="1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Gson</a:t>
            </a:r>
            <a:r>
              <a:rPr lang="en-US" altLang="ko-KR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2.2.2</a:t>
            </a:r>
            <a:endParaRPr lang="ko-KR" altLang="en-US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35777" y="3585754"/>
            <a:ext cx="1633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Bookblock</a:t>
            </a:r>
            <a:endParaRPr lang="ko-KR" altLang="en-US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28282" y="2241657"/>
            <a:ext cx="3408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Spring Framework 3.2.7</a:t>
            </a:r>
            <a:endParaRPr lang="ko-KR" altLang="en-US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3" y="4738458"/>
            <a:ext cx="3000241" cy="8677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5054" y="4949651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NAVER</a:t>
            </a:r>
            <a:r>
              <a:rPr lang="ko-KR" altLang="en-US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검색</a:t>
            </a:r>
            <a:r>
              <a:rPr lang="en-US" altLang="ko-KR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API</a:t>
            </a:r>
            <a:endParaRPr lang="ko-KR" altLang="en-US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17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283918" y="2875002"/>
            <a:ext cx="16241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시연</a:t>
            </a:r>
            <a:endParaRPr lang="ko-KR" altLang="en-US" sz="6600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06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7014" y="2767280"/>
            <a:ext cx="4216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Algorithm</a:t>
            </a:r>
            <a:endParaRPr lang="ko-KR" altLang="en-US" sz="7200" b="1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90651" y="1692704"/>
            <a:ext cx="66260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추천 알고리즘</a:t>
            </a:r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협업 </a:t>
            </a:r>
            <a:r>
              <a:rPr lang="ko-KR" altLang="en-US" sz="4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필터링</a:t>
            </a:r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4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크롤링</a:t>
            </a: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알고리즘</a:t>
            </a:r>
            <a:endParaRPr lang="en-US" altLang="ko-KR" sz="4800" dirty="0" smtClean="0"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위치 기억 알고리즘</a:t>
            </a:r>
            <a:endParaRPr lang="en-US" altLang="ko-KR" sz="4800" dirty="0" smtClean="0"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4643971" y="349099"/>
            <a:ext cx="6250" cy="610471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79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1391" y="371878"/>
            <a:ext cx="49487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추천 알고리즘</a:t>
            </a:r>
            <a:endParaRPr lang="ko-KR" altLang="en-US" sz="6600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-1610444" y="1351722"/>
            <a:ext cx="7739269" cy="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420836" y="1450198"/>
            <a:ext cx="10030265" cy="5302294"/>
            <a:chOff x="354874" y="1637562"/>
            <a:chExt cx="8576190" cy="4544014"/>
          </a:xfrm>
        </p:grpSpPr>
        <p:sp>
          <p:nvSpPr>
            <p:cNvPr id="6" name="다이아몬드 5"/>
            <p:cNvSpPr/>
            <p:nvPr/>
          </p:nvSpPr>
          <p:spPr>
            <a:xfrm>
              <a:off x="1029780" y="2593126"/>
              <a:ext cx="3129492" cy="616228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pc="-3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사용자</a:t>
              </a:r>
              <a:r>
                <a:rPr lang="en-US" altLang="ko-KR" sz="1200" spc="-30" dirty="0" err="1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i</a:t>
              </a:r>
              <a:r>
                <a:rPr lang="ko-KR" altLang="en-US" sz="1200" spc="-3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가 기사</a:t>
              </a:r>
              <a:r>
                <a:rPr lang="en-US" altLang="ko-KR" sz="1200" spc="-3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j</a:t>
              </a:r>
              <a:r>
                <a:rPr lang="ko-KR" altLang="en-US" sz="1200" spc="-3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를 스크랩</a:t>
              </a:r>
              <a:endParaRPr lang="ko-KR" altLang="en-US" sz="1200" spc="-30" dirty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/>
                <p:cNvSpPr/>
                <p:nvPr/>
              </p:nvSpPr>
              <p:spPr>
                <a:xfrm>
                  <a:off x="1335568" y="3657730"/>
                  <a:ext cx="1148200" cy="34371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 smtClean="0">
                      <a:solidFill>
                        <a:schemeClr val="tx1"/>
                      </a:solidFill>
                      <a:latin typeface="08서울남산체 EB" panose="02020603020101020101" pitchFamily="18" charset="-127"/>
                      <a:ea typeface="08서울남산체 EB" panose="02020603020101020101" pitchFamily="18" charset="-127"/>
                    </a:rPr>
                    <a:t>평점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a14:m>
                  <a:endParaRPr lang="ko-KR" altLang="en-US" sz="1600" dirty="0">
                    <a:solidFill>
                      <a:schemeClr val="tx1"/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8" name="직사각형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5568" y="3657730"/>
                  <a:ext cx="1148200" cy="34371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74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/>
                <p:cNvSpPr/>
                <p:nvPr/>
              </p:nvSpPr>
              <p:spPr>
                <a:xfrm>
                  <a:off x="2631712" y="3657730"/>
                  <a:ext cx="1148200" cy="34371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0" dirty="0" smtClean="0">
                      <a:solidFill>
                        <a:schemeClr val="tx1"/>
                      </a:solidFill>
                      <a:latin typeface="08서울남산체 EB" panose="02020603020101020101" pitchFamily="18" charset="-127"/>
                      <a:ea typeface="08서울남산체 EB" panose="02020603020101020101" pitchFamily="18" charset="-127"/>
                    </a:rPr>
                    <a:t>평점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1</m:t>
                      </m:r>
                    </m:oMath>
                  </a14:m>
                  <a:endParaRPr lang="ko-KR" altLang="en-US" sz="1600" dirty="0">
                    <a:solidFill>
                      <a:schemeClr val="tx1"/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9" name="직사각형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1712" y="3657730"/>
                  <a:ext cx="1148200" cy="34371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74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직사각형 9"/>
            <p:cNvSpPr/>
            <p:nvPr/>
          </p:nvSpPr>
          <p:spPr>
            <a:xfrm>
              <a:off x="4801976" y="2860920"/>
              <a:ext cx="3069734" cy="78048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목표회원 </a:t>
              </a:r>
              <a:r>
                <a:rPr lang="en-US" altLang="ko-KR" sz="1400" b="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a</a:t>
              </a:r>
              <a:r>
                <a:rPr lang="ko-KR" altLang="en-US" sz="1400" b="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의 기사 </a:t>
              </a:r>
              <a:r>
                <a:rPr lang="en-US" altLang="ko-KR" sz="1400" b="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j</a:t>
              </a:r>
              <a:r>
                <a:rPr lang="ko-KR" altLang="en-US" sz="1400" b="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에 대한 평점 추정치 계산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26328" y="4433490"/>
              <a:ext cx="3132944" cy="7957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목표 사용자 </a:t>
              </a:r>
              <a:r>
                <a:rPr lang="en-US" altLang="ko-KR" sz="1600" b="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a</a:t>
              </a:r>
              <a:r>
                <a:rPr lang="ko-KR" altLang="en-US" sz="1600" b="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와 </a:t>
              </a:r>
              <a:r>
                <a:rPr lang="en-US" altLang="ko-KR" sz="1600" b="0" dirty="0" err="1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i</a:t>
              </a:r>
              <a:r>
                <a:rPr lang="ko-KR" altLang="en-US" sz="1600" b="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번째 사용자와의</a:t>
              </a:r>
              <a:endParaRPr lang="en-US" altLang="ko-KR" sz="1600" b="0" dirty="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가중치 </a:t>
              </a:r>
              <a:r>
                <a:rPr lang="en-US" altLang="ko-KR" sz="1600" b="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w(</a:t>
              </a:r>
              <a:r>
                <a:rPr lang="en-US" altLang="ko-KR" sz="1600" b="0" dirty="0" err="1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a,i</a:t>
              </a:r>
              <a:r>
                <a:rPr lang="en-US" altLang="ko-KR" sz="1600" b="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) </a:t>
              </a:r>
              <a:r>
                <a:rPr lang="ko-KR" altLang="en-US" sz="1600" b="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계산</a:t>
              </a:r>
              <a:endParaRPr lang="en-US" altLang="ko-KR" sz="1600" b="0" i="1" dirty="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97166" y="1769194"/>
              <a:ext cx="3079354" cy="7829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목표 사용자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a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의 가중치 절대값의 합이</a:t>
              </a:r>
              <a:endParaRPr lang="en-US" altLang="ko-KR" sz="1400" dirty="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1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이 되도록 조정한 상수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계산</a:t>
              </a: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1909668" y="3099619"/>
              <a:ext cx="0" cy="54178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3205812" y="3099619"/>
              <a:ext cx="0" cy="54178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8" idx="2"/>
              <a:endCxn id="11" idx="0"/>
            </p:cNvCxnSpPr>
            <p:nvPr/>
          </p:nvCxnSpPr>
          <p:spPr>
            <a:xfrm>
              <a:off x="1909668" y="4001442"/>
              <a:ext cx="683132" cy="43204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9" idx="2"/>
              <a:endCxn id="11" idx="0"/>
            </p:cNvCxnSpPr>
            <p:nvPr/>
          </p:nvCxnSpPr>
          <p:spPr>
            <a:xfrm flipH="1">
              <a:off x="2592800" y="4001442"/>
              <a:ext cx="613012" cy="43204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1" idx="3"/>
              <a:endCxn id="12" idx="1"/>
            </p:cNvCxnSpPr>
            <p:nvPr/>
          </p:nvCxnSpPr>
          <p:spPr>
            <a:xfrm flipV="1">
              <a:off x="4159272" y="2160658"/>
              <a:ext cx="637894" cy="26706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12" idx="2"/>
              <a:endCxn id="10" idx="0"/>
            </p:cNvCxnSpPr>
            <p:nvPr/>
          </p:nvCxnSpPr>
          <p:spPr>
            <a:xfrm>
              <a:off x="6336843" y="2552122"/>
              <a:ext cx="0" cy="3087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6337587" y="3641402"/>
              <a:ext cx="744" cy="3100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다이아몬드 19"/>
                <p:cNvSpPr/>
                <p:nvPr/>
              </p:nvSpPr>
              <p:spPr>
                <a:xfrm>
                  <a:off x="4906679" y="3962646"/>
                  <a:ext cx="2861816" cy="470844"/>
                </a:xfrm>
                <a:prstGeom prst="diamond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𝑎𝑗</m:t>
                          </m:r>
                        </m:sub>
                      </m:sSub>
                    </m:oMath>
                  </a14:m>
                  <a:r>
                    <a:rPr lang="ko-KR" altLang="en-US" sz="1600" dirty="0" smtClean="0">
                      <a:solidFill>
                        <a:schemeClr val="tx1"/>
                      </a:solidFill>
                      <a:latin typeface="08서울남산체 EB" panose="02020603020101020101" pitchFamily="18" charset="-127"/>
                      <a:ea typeface="08서울남산체 EB" panose="02020603020101020101" pitchFamily="18" charset="-127"/>
                    </a:rPr>
                    <a:t> </a:t>
                  </a:r>
                  <a:r>
                    <a:rPr lang="en-US" altLang="ko-KR" sz="1600" dirty="0" smtClean="0">
                      <a:solidFill>
                        <a:schemeClr val="tx1"/>
                      </a:solidFill>
                      <a:latin typeface="08서울남산체 EB" panose="02020603020101020101" pitchFamily="18" charset="-127"/>
                      <a:ea typeface="08서울남산체 EB" panose="02020603020101020101" pitchFamily="18" charset="-127"/>
                    </a:rPr>
                    <a:t>&gt; 0</a:t>
                  </a:r>
                  <a:endParaRPr lang="ko-KR" altLang="en-US" sz="1600" dirty="0">
                    <a:solidFill>
                      <a:schemeClr val="tx1"/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20" name="다이아몬드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6679" y="3962646"/>
                  <a:ext cx="2861816" cy="470844"/>
                </a:xfrm>
                <a:prstGeom prst="diamond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직사각형 20"/>
            <p:cNvSpPr/>
            <p:nvPr/>
          </p:nvSpPr>
          <p:spPr>
            <a:xfrm>
              <a:off x="6372200" y="4872006"/>
              <a:ext cx="1431578" cy="3535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기사 추천</a:t>
              </a:r>
              <a:endParaRPr lang="ko-KR" altLang="en-US" dirty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33653" y="3236928"/>
              <a:ext cx="499779" cy="290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No</a:t>
              </a:r>
              <a:endPara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33346" y="3219523"/>
              <a:ext cx="420238" cy="290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Yes</a:t>
              </a:r>
              <a:endPara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35795" y="4460564"/>
              <a:ext cx="532700" cy="290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Yes</a:t>
              </a:r>
              <a:endPara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042612" y="4403293"/>
              <a:ext cx="452924" cy="316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No</a:t>
              </a:r>
              <a:endPara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pic>
          <p:nvPicPr>
            <p:cNvPr id="26" name="Picture 2" descr="아이콘, 사용자, 블루, 기호, 사람들, 사람, 일반, 단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5523" y="1637562"/>
              <a:ext cx="454554" cy="699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직선 화살표 연결선 26"/>
            <p:cNvCxnSpPr>
              <a:stCxn id="26" idx="2"/>
              <a:endCxn id="6" idx="0"/>
            </p:cNvCxnSpPr>
            <p:nvPr/>
          </p:nvCxnSpPr>
          <p:spPr>
            <a:xfrm>
              <a:off x="2592800" y="2336876"/>
              <a:ext cx="1726" cy="2562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4804335" y="4872006"/>
              <a:ext cx="1431578" cy="3535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기사 추천 </a:t>
              </a:r>
              <a:r>
                <a:rPr lang="ko-KR" altLang="en-US" sz="1600" dirty="0" err="1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안함</a:t>
              </a:r>
              <a:endParaRPr lang="ko-KR" altLang="en-US" sz="1600" dirty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29" name="직선 화살표 연결선 28"/>
            <p:cNvCxnSpPr>
              <a:endCxn id="28" idx="0"/>
            </p:cNvCxnSpPr>
            <p:nvPr/>
          </p:nvCxnSpPr>
          <p:spPr>
            <a:xfrm>
              <a:off x="5520124" y="4263215"/>
              <a:ext cx="0" cy="6087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endCxn id="21" idx="0"/>
            </p:cNvCxnSpPr>
            <p:nvPr/>
          </p:nvCxnSpPr>
          <p:spPr>
            <a:xfrm>
              <a:off x="7087989" y="4289474"/>
              <a:ext cx="0" cy="5825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_x195832456" descr="EMB000016049a2c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44" y="5620265"/>
              <a:ext cx="2959244" cy="386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_x152563376" descr="EMB000010483a6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850" y="5525367"/>
              <a:ext cx="1800200" cy="579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_x152563376" descr="EMB000010483a6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283"/>
            <a:stretch>
              <a:fillRect/>
            </a:stretch>
          </p:blipFill>
          <p:spPr bwMode="auto">
            <a:xfrm>
              <a:off x="6300192" y="5597376"/>
              <a:ext cx="2630872" cy="428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54874" y="5445224"/>
              <a:ext cx="8537606" cy="7363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851920" y="5623148"/>
              <a:ext cx="915774" cy="353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평점 추정치</a:t>
              </a:r>
              <a:endParaRPr lang="ko-KR" altLang="en-US" sz="1400" dirty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410784" y="5610448"/>
              <a:ext cx="613552" cy="353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가중치</a:t>
              </a:r>
              <a:endParaRPr lang="ko-KR" altLang="en-US" sz="1400" dirty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663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1391" y="371878"/>
            <a:ext cx="57855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err="1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크롤링</a:t>
            </a:r>
            <a:r>
              <a:rPr lang="ko-KR" altLang="en-US" sz="6600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알고리즘</a:t>
            </a:r>
            <a:endParaRPr lang="ko-KR" altLang="en-US" sz="6600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-991464" y="1351722"/>
            <a:ext cx="7739269" cy="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오른쪽 화살표 4"/>
          <p:cNvSpPr/>
          <p:nvPr/>
        </p:nvSpPr>
        <p:spPr>
          <a:xfrm>
            <a:off x="4396119" y="4429069"/>
            <a:ext cx="2250830" cy="870438"/>
          </a:xfrm>
          <a:prstGeom prst="rightArrow">
            <a:avLst>
              <a:gd name="adj1" fmla="val 50000"/>
              <a:gd name="adj2" fmla="val 4731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29150" r="-1"/>
          <a:stretch/>
        </p:blipFill>
        <p:spPr>
          <a:xfrm>
            <a:off x="861391" y="2470563"/>
            <a:ext cx="5120603" cy="19168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035" y="2394231"/>
            <a:ext cx="4962650" cy="385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1391" y="371878"/>
            <a:ext cx="63626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위치기억 알고리즘</a:t>
            </a:r>
            <a:endParaRPr lang="ko-KR" altLang="en-US" sz="6600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-527229" y="1351722"/>
            <a:ext cx="7739269" cy="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805306" y="3392153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05306" y="4150185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05306" y="4905098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805306" y="2634121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805306" y="1877649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811264" y="5660011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805306" y="6418043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550894" y="3392153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1550894" y="4150185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1550894" y="4905098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1550894" y="2634121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1550894" y="1877649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1556852" y="5660011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1550894" y="6418043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2296482" y="3392153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2296482" y="4150185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2296482" y="4905098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2296482" y="2634121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2296482" y="1877649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2302440" y="5660011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2296482" y="6418043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3042070" y="3392153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3042070" y="4150185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3042070" y="4905098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3042070" y="2634121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3042070" y="1877649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3048028" y="5660011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3042070" y="6418043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3791105" y="3392153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3791105" y="4150185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3791105" y="4905098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3791105" y="2634121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3791105" y="1877649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3797063" y="5660011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3791105" y="6418043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4558221" y="3392153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4558221" y="4150185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4558221" y="4905098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4558221" y="2634121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4558221" y="1877649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4564179" y="5660011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4558221" y="6418043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/>
        </p:nvSpPr>
        <p:spPr>
          <a:xfrm>
            <a:off x="5325626" y="3392153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5325626" y="4150185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/>
          <p:cNvSpPr/>
          <p:nvPr/>
        </p:nvSpPr>
        <p:spPr>
          <a:xfrm>
            <a:off x="5325626" y="4905098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/>
          <p:cNvSpPr/>
          <p:nvPr/>
        </p:nvSpPr>
        <p:spPr>
          <a:xfrm>
            <a:off x="5325626" y="2634121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/>
          <p:cNvSpPr/>
          <p:nvPr/>
        </p:nvSpPr>
        <p:spPr>
          <a:xfrm>
            <a:off x="5325626" y="1877649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/>
          <p:cNvSpPr/>
          <p:nvPr/>
        </p:nvSpPr>
        <p:spPr>
          <a:xfrm>
            <a:off x="5331584" y="5660011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5325626" y="6418043"/>
            <a:ext cx="72000" cy="72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05224" y="170286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250812" y="17028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996400" y="17028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902264" y="62724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49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142723" y="62724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48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 rot="5400000">
            <a:off x="1365326" y="3944213"/>
            <a:ext cx="4938929" cy="468215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618977" y="2450712"/>
            <a:ext cx="4974863" cy="468215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5593840" y="2667236"/>
            <a:ext cx="1259214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/>
          <p:nvPr/>
        </p:nvCxnSpPr>
        <p:spPr>
          <a:xfrm>
            <a:off x="4072616" y="3722315"/>
            <a:ext cx="2794506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6921295" y="2428405"/>
            <a:ext cx="3348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x/7.1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결과가 모두 같음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6921295" y="3491482"/>
            <a:ext cx="4051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(x+1)%7.1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결과가 모두 같음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6" name="아래쪽 화살표 125"/>
          <p:cNvSpPr/>
          <p:nvPr/>
        </p:nvSpPr>
        <p:spPr>
          <a:xfrm>
            <a:off x="8595792" y="4178320"/>
            <a:ext cx="534140" cy="71891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256218" y="5039400"/>
            <a:ext cx="5213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행과 열 사이의 거리를 </a:t>
            </a:r>
            <a:r>
              <a:rPr lang="ko-KR" altLang="en-US" sz="2800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비율로 계산</a:t>
            </a:r>
            <a:endParaRPr lang="en-US" altLang="ko-KR" sz="2800" dirty="0" smtClean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422402" y="5657110"/>
            <a:ext cx="2880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DB</a:t>
            </a:r>
            <a:r>
              <a:rPr lang="ko-KR" altLang="en-US" sz="28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저장 및 관리</a:t>
            </a:r>
            <a:endParaRPr lang="en-US" altLang="ko-KR" sz="2800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2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0" grpId="0"/>
      <p:bldP spid="111" grpId="0"/>
      <p:bldP spid="112" grpId="0"/>
      <p:bldP spid="113" grpId="0"/>
      <p:bldP spid="4" grpId="0" animBg="1"/>
      <p:bldP spid="114" grpId="0" animBg="1"/>
      <p:bldP spid="124" grpId="0"/>
      <p:bldP spid="125" grpId="0"/>
      <p:bldP spid="126" grpId="0" animBg="1"/>
      <p:bldP spid="127" grpId="0"/>
      <p:bldP spid="1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10282" y="2804664"/>
            <a:ext cx="33714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Q &amp; A</a:t>
            </a:r>
            <a:endParaRPr lang="ko-KR" altLang="en-US" sz="8800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59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3558" y="2804664"/>
            <a:ext cx="54248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Thank You</a:t>
            </a:r>
            <a:endParaRPr lang="ko-KR" altLang="en-US" sz="8800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4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4643971" y="349099"/>
            <a:ext cx="6250" cy="610471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9912" y="2828835"/>
            <a:ext cx="3890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Contents</a:t>
            </a:r>
            <a:endParaRPr lang="ko-KR" altLang="en-US" sz="7200" b="1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9808" y="1231026"/>
            <a:ext cx="66260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조원 소개</a:t>
            </a:r>
            <a:endParaRPr lang="en-US" altLang="ko-KR" sz="4800" dirty="0" smtClean="0"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NewShare</a:t>
            </a:r>
            <a:endParaRPr lang="en-US" altLang="ko-KR" sz="4800" dirty="0" smtClean="0"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기능 소개 및 시연</a:t>
            </a:r>
            <a:endParaRPr lang="en-US" altLang="ko-KR" sz="4800" dirty="0" smtClean="0"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주요 알고리즘 소개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8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-442822" y="1351722"/>
            <a:ext cx="7739269" cy="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27651" y="375739"/>
            <a:ext cx="6324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NA★ER </a:t>
            </a:r>
            <a:r>
              <a:rPr lang="ko-KR" altLang="en-US" sz="6600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조원소개</a:t>
            </a:r>
            <a:endParaRPr lang="ko-KR" altLang="en-US" sz="6600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4" name="포인트가 5개인 별 13"/>
          <p:cNvSpPr>
            <a:spLocks/>
          </p:cNvSpPr>
          <p:nvPr/>
        </p:nvSpPr>
        <p:spPr>
          <a:xfrm>
            <a:off x="508169" y="2158317"/>
            <a:ext cx="2952206" cy="2899954"/>
          </a:xfrm>
          <a:prstGeom prst="star5">
            <a:avLst>
              <a:gd name="adj" fmla="val 30913"/>
              <a:gd name="hf" fmla="val 105146"/>
              <a:gd name="vf" fmla="val 110557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1000" t="3000" r="-80000" b="-102000"/>
            </a:stretch>
          </a:blip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포인트가 5개인 별 14"/>
          <p:cNvSpPr>
            <a:spLocks/>
          </p:cNvSpPr>
          <p:nvPr/>
        </p:nvSpPr>
        <p:spPr>
          <a:xfrm>
            <a:off x="3356001" y="2783549"/>
            <a:ext cx="2952206" cy="2899954"/>
          </a:xfrm>
          <a:prstGeom prst="star5">
            <a:avLst>
              <a:gd name="adj" fmla="val 30913"/>
              <a:gd name="hf" fmla="val 105146"/>
              <a:gd name="vf" fmla="val 110557"/>
            </a:avLst>
          </a:prstGeom>
          <a:blipFill dpi="0" rotWithShape="1">
            <a:blip r:embed="rId3"/>
            <a:srcRect/>
            <a:stretch>
              <a:fillRect l="-58000" t="-3000" r="-78000" b="-56000"/>
            </a:stretch>
          </a:blip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포인트가 5개인 별 16"/>
          <p:cNvSpPr>
            <a:spLocks/>
          </p:cNvSpPr>
          <p:nvPr/>
        </p:nvSpPr>
        <p:spPr>
          <a:xfrm>
            <a:off x="8952924" y="529046"/>
            <a:ext cx="2952206" cy="2899954"/>
          </a:xfrm>
          <a:prstGeom prst="star5">
            <a:avLst>
              <a:gd name="adj" fmla="val 30913"/>
              <a:gd name="hf" fmla="val 105146"/>
              <a:gd name="vf" fmla="val 110557"/>
            </a:avLst>
          </a:prstGeom>
          <a:blipFill dpi="0" rotWithShape="1">
            <a:blip r:embed="rId4"/>
            <a:srcRect/>
            <a:stretch>
              <a:fillRect l="-89000" t="-2000" b="-174000"/>
            </a:stretch>
          </a:blip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포인트가 5개인 별 17"/>
          <p:cNvSpPr>
            <a:spLocks/>
          </p:cNvSpPr>
          <p:nvPr/>
        </p:nvSpPr>
        <p:spPr>
          <a:xfrm>
            <a:off x="6236491" y="2158317"/>
            <a:ext cx="2952206" cy="2899954"/>
          </a:xfrm>
          <a:prstGeom prst="star5">
            <a:avLst>
              <a:gd name="adj" fmla="val 30913"/>
              <a:gd name="hf" fmla="val 105146"/>
              <a:gd name="vf" fmla="val 110557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4000" r="11000" b="-43000"/>
            </a:stretch>
          </a:blip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04416" y="5180845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박대현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70329" y="5772845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박호상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50819" y="5064959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이한솔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67252" y="352564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최세량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7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3626" y="2767280"/>
            <a:ext cx="38539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Purpose</a:t>
            </a:r>
            <a:endParaRPr lang="ko-KR" altLang="en-US" sz="8000" b="1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4643971" y="349099"/>
            <a:ext cx="6250" cy="610471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46924" y="1720840"/>
            <a:ext cx="66260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Agenda Setting</a:t>
            </a:r>
          </a:p>
          <a:p>
            <a:pPr>
              <a:lnSpc>
                <a:spcPct val="150000"/>
              </a:lnSpc>
            </a:pP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지금 우리는</a:t>
            </a:r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4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NewShare</a:t>
            </a: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목적</a:t>
            </a:r>
            <a:endParaRPr lang="en-US" altLang="ko-KR" sz="4800" dirty="0" smtClean="0"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65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27651" y="371062"/>
            <a:ext cx="5966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Agenda Setting</a:t>
            </a:r>
            <a:endParaRPr lang="ko-KR" altLang="en-US" sz="6600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-822658" y="1351722"/>
            <a:ext cx="7739269" cy="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90" y="2989774"/>
            <a:ext cx="5168349" cy="3049037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253" y="2145713"/>
            <a:ext cx="7255863" cy="4285341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851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37" y="0"/>
            <a:ext cx="6692264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7651" y="371062"/>
            <a:ext cx="45720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지금 우리는</a:t>
            </a:r>
            <a:r>
              <a:rPr lang="en-US" altLang="ko-KR" sz="6600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6600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-2145019" y="1351722"/>
            <a:ext cx="7739269" cy="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4" y="2038909"/>
            <a:ext cx="4595447" cy="13290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16" y="3091644"/>
            <a:ext cx="3174094" cy="14689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01" y="4250141"/>
            <a:ext cx="4856189" cy="104780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2" y="5297949"/>
            <a:ext cx="3628829" cy="107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8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27651" y="413266"/>
            <a:ext cx="44566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NewShare</a:t>
            </a:r>
            <a:r>
              <a:rPr lang="en-US" altLang="ko-KR" sz="6600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!!</a:t>
            </a:r>
            <a:endParaRPr lang="ko-KR" altLang="en-US" sz="6600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-2271625" y="1351722"/>
            <a:ext cx="7739269" cy="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633046" y="2419643"/>
            <a:ext cx="4431323" cy="2785403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865031" y="2419641"/>
            <a:ext cx="4431323" cy="2785403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1857" y="2935180"/>
            <a:ext cx="4093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사용자들의 </a:t>
            </a:r>
            <a:r>
              <a:rPr lang="ko-KR" altLang="en-US" sz="5400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뉴스 </a:t>
            </a:r>
            <a:r>
              <a:rPr lang="ko-KR" altLang="en-US" sz="5400" dirty="0" err="1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프레이밍</a:t>
            </a:r>
            <a:endParaRPr lang="ko-KR" altLang="en-US" sz="5400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27870" y="2658181"/>
            <a:ext cx="47056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편향적이지 않고</a:t>
            </a:r>
            <a:r>
              <a:rPr lang="en-US" altLang="ko-KR" sz="48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48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개성이 묻어나는 </a:t>
            </a:r>
            <a:r>
              <a:rPr lang="ko-KR" altLang="en-US" sz="4800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다양한</a:t>
            </a:r>
            <a:r>
              <a:rPr lang="ko-KR" altLang="en-US" sz="48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신문들</a:t>
            </a:r>
            <a:endParaRPr lang="ko-KR" altLang="en-US" sz="4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5574320" y="3501094"/>
            <a:ext cx="984738" cy="62249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73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9734" y="2767280"/>
            <a:ext cx="41857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Function</a:t>
            </a:r>
            <a:endParaRPr lang="ko-KR" altLang="en-US" sz="8000" b="1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4643971" y="349099"/>
            <a:ext cx="6250" cy="610471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18789" y="2339022"/>
            <a:ext cx="6626088" cy="217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개괄적 기능 소개</a:t>
            </a:r>
            <a:endParaRPr lang="en-US" altLang="ko-KR" sz="4800" dirty="0" smtClean="0"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시연</a:t>
            </a:r>
            <a:endParaRPr lang="en-US" altLang="ko-KR" sz="4800" dirty="0" smtClean="0"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39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-2482645" y="1351722"/>
            <a:ext cx="7739269" cy="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247036" y="2462203"/>
            <a:ext cx="252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Light User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3804" y="3714701"/>
            <a:ext cx="43328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나의 뉴스</a:t>
            </a:r>
            <a:endParaRPr lang="en-US" altLang="ko-KR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r"/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사용자 맞춤 뉴스</a:t>
            </a:r>
            <a:endParaRPr lang="en-US" altLang="ko-KR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5064" y="3406925"/>
            <a:ext cx="42906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뉴스 </a:t>
            </a:r>
            <a:r>
              <a:rPr lang="ko-KR" alt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에디팅</a:t>
            </a:r>
            <a:endParaRPr lang="en-US" altLang="ko-KR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다른 친구들의 뉴스</a:t>
            </a:r>
            <a:endParaRPr lang="en-US" altLang="ko-KR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에디터 순위</a:t>
            </a:r>
            <a:endParaRPr lang="en-US" altLang="ko-KR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5064" y="2457832"/>
            <a:ext cx="2752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Heavy User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1080868" y="3246120"/>
            <a:ext cx="10030265" cy="1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6079588" y="2387349"/>
            <a:ext cx="16412" cy="321159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55787" y="385130"/>
            <a:ext cx="42049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개괄적 기능</a:t>
            </a:r>
            <a:endParaRPr lang="ko-KR" altLang="en-US" sz="6600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40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224</Words>
  <Application>Microsoft Office PowerPoint</Application>
  <PresentationFormat>사용자 지정</PresentationFormat>
  <Paragraphs>82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굴림</vt:lpstr>
      <vt:lpstr>Arial</vt:lpstr>
      <vt:lpstr>08서울남산체 EB</vt:lpstr>
      <vt:lpstr>Cambria Math</vt:lpstr>
      <vt:lpstr>맑은 고딕</vt:lpstr>
      <vt:lpstr>Arial Unicode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한솔이</dc:creator>
  <cp:lastModifiedBy>Park</cp:lastModifiedBy>
  <cp:revision>33</cp:revision>
  <dcterms:created xsi:type="dcterms:W3CDTF">2014-06-13T10:37:29Z</dcterms:created>
  <dcterms:modified xsi:type="dcterms:W3CDTF">2014-06-14T07:59:15Z</dcterms:modified>
</cp:coreProperties>
</file>